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0" r:id="rId3"/>
    <p:sldId id="287" r:id="rId4"/>
    <p:sldId id="289" r:id="rId5"/>
    <p:sldId id="302" r:id="rId6"/>
    <p:sldId id="272" r:id="rId7"/>
    <p:sldId id="304" r:id="rId8"/>
    <p:sldId id="306" r:id="rId9"/>
    <p:sldId id="279" r:id="rId10"/>
    <p:sldId id="308" r:id="rId11"/>
    <p:sldId id="309" r:id="rId12"/>
    <p:sldId id="310" r:id="rId13"/>
    <p:sldId id="271" r:id="rId14"/>
  </p:sldIdLst>
  <p:sldSz cx="9144000" cy="6858000" type="screen4x3"/>
  <p:notesSz cx="6669088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F7C07-E209-4539-9D8F-59085D12F6B7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B0372-C79E-4829-A374-94EDDEC67D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163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48AEC-53FA-40AA-8C58-37F2D89C98C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47548-C3C8-4B0E-877D-A35AEA4C335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7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E3EF-6EC3-48E1-8116-4C0FAD48C8A7}" type="datetime1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22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78D2-C81C-40CF-8333-D7A4E05BE2F2}" type="datetime1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48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BF51-D333-4AE2-8024-6F27A01C2DA0}" type="datetime1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83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1D43-19F2-445A-A3BE-B48A9F79D866}" type="datetime1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55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CFC-DCF1-4FF7-8E77-A09CBFAEC878}" type="datetime1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4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F9BC-1908-4B02-A681-A8CE35E4D645}" type="datetime1">
              <a:rPr lang="fr-FR" smtClean="0"/>
              <a:t>08/03/2018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5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F7CF7-31D3-4073-B302-127794C9FF5C}" type="datetime1">
              <a:rPr lang="fr-FR" smtClean="0"/>
              <a:t>08/03/2018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474-B73E-406C-8801-7D25CA3730FD}" type="datetime1">
              <a:rPr lang="fr-FR" smtClean="0"/>
              <a:t>08/03/2018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23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079E-6DAA-499B-9277-1B3017BFD642}" type="datetime1">
              <a:rPr lang="fr-FR" smtClean="0"/>
              <a:t>08/03/2018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13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FFA6-7146-4E17-9460-BBF359077459}" type="datetime1">
              <a:rPr lang="fr-FR" smtClean="0"/>
              <a:t>08/03/2018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54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AF2A-7411-4805-AB38-8E348C732C96}" type="datetime1">
              <a:rPr lang="fr-FR" smtClean="0"/>
              <a:t>08/03/2018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5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D931-B689-499A-A87B-7159062917BF}" type="datetime1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2BBA-D383-4311-B5BC-553646DA426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61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 descr="coimbra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60" y="1160591"/>
            <a:ext cx="3771656" cy="288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745420" y="4419600"/>
            <a:ext cx="5536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cap="small" dirty="0">
                <a:solidFill>
                  <a:schemeClr val="accent1">
                    <a:lumMod val="50000"/>
                  </a:schemeClr>
                </a:solidFill>
              </a:rPr>
              <a:t>Coimbra Group, a tradition of innovation </a:t>
            </a:r>
          </a:p>
        </p:txBody>
      </p:sp>
    </p:spTree>
    <p:extLst>
      <p:ext uri="{BB962C8B-B14F-4D97-AF65-F5344CB8AC3E}">
        <p14:creationId xmlns:p14="http://schemas.microsoft.com/office/powerpoint/2010/main" val="109550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" name="Picture 2" descr="coimbra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7" y="46893"/>
            <a:ext cx="1682955" cy="12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oneTexte 4"/>
          <p:cNvSpPr txBox="1"/>
          <p:nvPr/>
        </p:nvSpPr>
        <p:spPr>
          <a:xfrm>
            <a:off x="2855198" y="460829"/>
            <a:ext cx="5423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rgbClr val="1F497D">
                    <a:lumMod val="75000"/>
                  </a:srgbClr>
                </a:solidFill>
              </a:rPr>
              <a:t>Coimbra Group: </a:t>
            </a:r>
            <a:r>
              <a:rPr lang="en-GB" sz="2400" b="1" cap="small" dirty="0" smtClean="0">
                <a:solidFill>
                  <a:srgbClr val="1F497D">
                    <a:lumMod val="75000"/>
                  </a:srgbClr>
                </a:solidFill>
              </a:rPr>
              <a:t>which is the value added? </a:t>
            </a:r>
            <a:endParaRPr lang="en-GB" sz="2400" b="1" cap="small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281355" y="1818977"/>
            <a:ext cx="8721968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Important stakeholder towards European Commission (especially for mobility)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Exchange of good practice as part of working group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activities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Close ties with some universities at different levels (institutional, administrative, also disciplinary)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Participation to events on relevant “transversal” topics for higher education institutions (internationalization, research, employability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etc.)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Logistic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base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Brussels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7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" name="Picture 2" descr="coimbra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7" y="46893"/>
            <a:ext cx="1682955" cy="12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oneTexte 4"/>
          <p:cNvSpPr txBox="1"/>
          <p:nvPr/>
        </p:nvSpPr>
        <p:spPr>
          <a:xfrm>
            <a:off x="2303476" y="528923"/>
            <a:ext cx="6364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 smtClean="0">
                <a:solidFill>
                  <a:srgbClr val="1F497D">
                    <a:lumMod val="75000"/>
                  </a:srgbClr>
                </a:solidFill>
              </a:rPr>
              <a:t>Joint intensive programme in Myanmar and Serbia</a:t>
            </a:r>
            <a:endParaRPr lang="en-GB" sz="2400" b="1" cap="small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281355" y="1818977"/>
            <a:ext cx="8721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281355" y="1818977"/>
            <a:ext cx="570115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Thanks to Erasmus plus ICM financial support, UNIBO staff participate to two joint events in third countries:</a:t>
            </a:r>
          </a:p>
          <a:p>
            <a:pPr algn="just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 an intensive programme in Myanmar in order to support local universities on strengthening governance and management university practices. The project involves 4 CG universities</a:t>
            </a:r>
          </a:p>
          <a:p>
            <a:pPr algn="just"/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 A Summer School in Novi Sad (Serbia) to promote the idea of European multilingualism and intercultural linguistic education with the involvement of professors from 5 CG universities (representing different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Eu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languages) 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512" y="4606250"/>
            <a:ext cx="2466975" cy="18478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732" y="1818977"/>
            <a:ext cx="2054068" cy="199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90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" name="Picture 2" descr="coimbra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7" y="46893"/>
            <a:ext cx="1682955" cy="12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oneTexte 4"/>
          <p:cNvSpPr txBox="1"/>
          <p:nvPr/>
        </p:nvSpPr>
        <p:spPr>
          <a:xfrm>
            <a:off x="2303476" y="528923"/>
            <a:ext cx="6477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 smtClean="0">
                <a:solidFill>
                  <a:srgbClr val="1F497D">
                    <a:lumMod val="75000"/>
                  </a:srgbClr>
                </a:solidFill>
              </a:rPr>
              <a:t>Joint initiatives </a:t>
            </a:r>
            <a:r>
              <a:rPr lang="en-GB" sz="2400" b="1" cap="small" dirty="0" err="1" smtClean="0">
                <a:solidFill>
                  <a:srgbClr val="1F497D">
                    <a:lumMod val="75000"/>
                  </a:srgbClr>
                </a:solidFill>
              </a:rPr>
              <a:t>wg</a:t>
            </a:r>
            <a:r>
              <a:rPr lang="en-GB" sz="2400" b="1" cap="small" dirty="0" smtClean="0">
                <a:solidFill>
                  <a:srgbClr val="1F497D">
                    <a:lumMod val="75000"/>
                  </a:srgbClr>
                </a:solidFill>
              </a:rPr>
              <a:t> academic exchange and mobility</a:t>
            </a:r>
            <a:endParaRPr lang="en-GB" sz="2400" b="1" cap="small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281355" y="1818977"/>
            <a:ext cx="8721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281355" y="1818977"/>
            <a:ext cx="849947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6725" y="2274838"/>
            <a:ext cx="82200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protocols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group with the aim to benchmarking good practices and procedures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 of a guide for CG universities on best practices in dealing with emergency situations and mobility to unsecure contexts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of an Erasmus+ KA2 project (strategic partnership)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96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 descr="coimbra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60" y="1160591"/>
            <a:ext cx="3771656" cy="288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821620" y="4419600"/>
            <a:ext cx="5380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cap="small" dirty="0">
                <a:solidFill>
                  <a:schemeClr val="accent1">
                    <a:lumMod val="50000"/>
                  </a:schemeClr>
                </a:solidFill>
              </a:rPr>
              <a:t>Coimbra Group, a Tradition of Innovation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28372" y="5217636"/>
            <a:ext cx="55856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Contact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: Brussels Office</a:t>
            </a:r>
          </a:p>
          <a:p>
            <a:pPr algn="ctr"/>
            <a:r>
              <a:rPr lang="fr-FR" b="1" dirty="0" err="1">
                <a:solidFill>
                  <a:schemeClr val="accent1">
                    <a:lumMod val="50000"/>
                  </a:schemeClr>
                </a:solidFill>
              </a:rPr>
              <a:t>Egmontstraat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 11, rue d'Egmont - 1000 Brussels -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</a:rPr>
              <a:t>Belgium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Tel : +32 2 513 83 32</a:t>
            </a:r>
          </a:p>
          <a:p>
            <a:pPr algn="ctr"/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www.coimbra-group.eu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1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coimbra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7" y="46893"/>
            <a:ext cx="1682955" cy="12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355" y="1818977"/>
            <a:ext cx="8721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Founded in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1985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the Coimbra Group is an association of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long-established European multidisciplinary universities of high international standard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Coimbra Group is committed to creating special academic and cultural ties in order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promote internationalisation, academic collaboration, excellence in learning and research, and service to society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It is also the purpose of the Group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influence European educational policy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and to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develop best practice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through mutual exchange of experience.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20738" y="460829"/>
            <a:ext cx="3885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chemeClr val="accent1">
                    <a:lumMod val="50000"/>
                  </a:schemeClr>
                </a:solidFill>
              </a:rPr>
              <a:t>Coimbra Group: commitment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08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55907" y="460829"/>
            <a:ext cx="4318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rgbClr val="1F497D">
                    <a:lumMod val="75000"/>
                  </a:srgbClr>
                </a:solidFill>
              </a:rPr>
              <a:t>Coimbra Group: facts and figures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766284" y="1679331"/>
            <a:ext cx="42770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4F81BD">
                    <a:lumMod val="50000"/>
                  </a:srgbClr>
                </a:solidFill>
              </a:rPr>
              <a:t>39</a:t>
            </a:r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 Universities from </a:t>
            </a:r>
            <a:r>
              <a:rPr lang="en-GB" b="1" dirty="0">
                <a:solidFill>
                  <a:srgbClr val="4F81BD">
                    <a:lumMod val="50000"/>
                  </a:srgbClr>
                </a:solidFill>
              </a:rPr>
              <a:t>23</a:t>
            </a:r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 European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4F81BD">
                  <a:lumMod val="5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4F81BD">
                    <a:lumMod val="50000"/>
                  </a:srgbClr>
                </a:solidFill>
              </a:rPr>
              <a:t>&gt;1,4M</a:t>
            </a:r>
            <a:r>
              <a:rPr lang="en-GB" dirty="0" smtClean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4F81BD">
                  <a:lumMod val="5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4F81BD">
                    <a:lumMod val="50000"/>
                  </a:srgbClr>
                </a:solidFill>
              </a:rPr>
              <a:t>&gt;226 </a:t>
            </a:r>
            <a:r>
              <a:rPr lang="en-GB" b="1" dirty="0">
                <a:solidFill>
                  <a:srgbClr val="4F81BD">
                    <a:lumMod val="50000"/>
                  </a:srgbClr>
                </a:solidFill>
              </a:rPr>
              <a:t>000 </a:t>
            </a:r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staff (teaching, research, admin.)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4F81BD">
                  <a:lumMod val="5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The latest overview (2014), showed that </a:t>
            </a:r>
            <a:r>
              <a:rPr lang="en-GB" b="1" dirty="0">
                <a:solidFill>
                  <a:srgbClr val="4F81BD">
                    <a:lumMod val="50000"/>
                  </a:srgbClr>
                </a:solidFill>
              </a:rPr>
              <a:t>36 000</a:t>
            </a:r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 students had undertaken Erasmus mobility to/from CG universities (</a:t>
            </a:r>
            <a:r>
              <a:rPr lang="en-GB" b="1" u="sng" dirty="0">
                <a:solidFill>
                  <a:srgbClr val="4F81BD">
                    <a:lumMod val="50000"/>
                  </a:srgbClr>
                </a:solidFill>
              </a:rPr>
              <a:t>16%</a:t>
            </a:r>
            <a:r>
              <a:rPr lang="en-GB" u="sng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en-US" b="1" u="sng" dirty="0">
                <a:solidFill>
                  <a:srgbClr val="4F81BD">
                    <a:lumMod val="50000"/>
                  </a:srgbClr>
                </a:solidFill>
              </a:rPr>
              <a:t>of all Erasmus students in Europe</a:t>
            </a:r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)</a:t>
            </a:r>
            <a:endParaRPr lang="en-GB" dirty="0">
              <a:solidFill>
                <a:srgbClr val="4F81BD">
                  <a:lumMod val="50000"/>
                </a:srgbClr>
              </a:solidFill>
            </a:endParaRPr>
          </a:p>
          <a:p>
            <a:endParaRPr lang="en-GB" dirty="0">
              <a:solidFill>
                <a:srgbClr val="4F81BD">
                  <a:lumMod val="50000"/>
                </a:srgb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4F81BD">
                    <a:lumMod val="50000"/>
                  </a:srgbClr>
                </a:solidFill>
              </a:rPr>
              <a:t>Multi-billion €</a:t>
            </a:r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 total annual Research </a:t>
            </a:r>
            <a:r>
              <a:rPr lang="en-GB" dirty="0" smtClean="0">
                <a:solidFill>
                  <a:srgbClr val="4F81BD">
                    <a:lumMod val="50000"/>
                  </a:srgbClr>
                </a:solidFill>
              </a:rPr>
              <a:t>budget</a:t>
            </a:r>
          </a:p>
          <a:p>
            <a:endParaRPr lang="en-GB" dirty="0" smtClean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8" y="0"/>
            <a:ext cx="1421414" cy="128739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" y="1538705"/>
            <a:ext cx="4766284" cy="4249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oimbra-UniKöln-07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6" t="15433" r="9489" b="11352"/>
          <a:stretch/>
        </p:blipFill>
        <p:spPr bwMode="auto">
          <a:xfrm>
            <a:off x="1717962" y="5273527"/>
            <a:ext cx="2468691" cy="153829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165601" y="6585092"/>
            <a:ext cx="327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2060"/>
                </a:solidFill>
              </a:rPr>
              <a:t>26/10/17: </a:t>
            </a:r>
            <a:r>
              <a:rPr lang="fr-FR" sz="1200" i="1" dirty="0" err="1" smtClean="0">
                <a:solidFill>
                  <a:srgbClr val="002060"/>
                </a:solidFill>
              </a:rPr>
              <a:t>University</a:t>
            </a:r>
            <a:r>
              <a:rPr lang="fr-FR" sz="1200" i="1" dirty="0" smtClean="0">
                <a:solidFill>
                  <a:srgbClr val="002060"/>
                </a:solidFill>
              </a:rPr>
              <a:t> of Cologne, new CG </a:t>
            </a:r>
            <a:r>
              <a:rPr lang="fr-FR" sz="1200" i="1" dirty="0" err="1" smtClean="0">
                <a:solidFill>
                  <a:srgbClr val="002060"/>
                </a:solidFill>
              </a:rPr>
              <a:t>member</a:t>
            </a:r>
            <a:endParaRPr lang="fr-FR" sz="1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55198" y="460829"/>
            <a:ext cx="3290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rgbClr val="1F497D">
                    <a:lumMod val="75000"/>
                  </a:srgbClr>
                </a:solidFill>
              </a:rPr>
              <a:t>Coimbra Group: members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2242" y="1548854"/>
            <a:ext cx="25673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4F81BD">
                    <a:lumMod val="50000"/>
                  </a:srgbClr>
                </a:solidFill>
              </a:rPr>
              <a:t>Aarhus (DK)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s-ES" sz="2400" b="1" dirty="0">
                <a:solidFill>
                  <a:srgbClr val="4F81BD">
                    <a:lumMod val="50000"/>
                  </a:srgbClr>
                </a:solidFill>
              </a:rPr>
              <a:t>Barcelona (ES)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fr-FR" sz="2400" b="1" dirty="0">
                <a:solidFill>
                  <a:srgbClr val="4F81BD">
                    <a:lumMod val="50000"/>
                  </a:srgbClr>
                </a:solidFill>
              </a:rPr>
              <a:t>Bergen (NO)</a:t>
            </a:r>
          </a:p>
          <a:p>
            <a:r>
              <a:rPr lang="it-IT" sz="2400" b="1" dirty="0">
                <a:solidFill>
                  <a:srgbClr val="4F81BD">
                    <a:lumMod val="50000"/>
                  </a:srgbClr>
                </a:solidFill>
              </a:rPr>
              <a:t>Bologna</a:t>
            </a:r>
            <a:r>
              <a:rPr lang="fr-FR" sz="2400" b="1" dirty="0">
                <a:solidFill>
                  <a:srgbClr val="4F81BD">
                    <a:lumMod val="50000"/>
                  </a:srgbClr>
                </a:solidFill>
              </a:rPr>
              <a:t> (IT)</a:t>
            </a:r>
          </a:p>
          <a:p>
            <a:r>
              <a:rPr lang="fr-FR" sz="2400" b="1" dirty="0">
                <a:solidFill>
                  <a:srgbClr val="4F81BD">
                    <a:lumMod val="50000"/>
                  </a:srgbClr>
                </a:solidFill>
              </a:rPr>
              <a:t>Bristol (UK)</a:t>
            </a:r>
          </a:p>
          <a:p>
            <a:r>
              <a:rPr lang="pt-PT" sz="2400" b="1" dirty="0">
                <a:solidFill>
                  <a:srgbClr val="4F81BD">
                    <a:lumMod val="50000"/>
                  </a:srgbClr>
                </a:solidFill>
              </a:rPr>
              <a:t>Budapest (HU)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pt-PT" sz="2400" b="1" dirty="0">
                <a:solidFill>
                  <a:srgbClr val="4F81BD">
                    <a:lumMod val="50000"/>
                  </a:srgbClr>
                </a:solidFill>
              </a:rPr>
              <a:t>Coimbra (PT)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pt-PT" sz="2400" b="1" dirty="0">
                <a:solidFill>
                  <a:srgbClr val="4F81BD">
                    <a:lumMod val="50000"/>
                  </a:srgbClr>
                </a:solidFill>
              </a:rPr>
              <a:t>Dublin (IE)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Durham (UK)</a:t>
            </a: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Edinburgh (UK)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Galway (IE)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Genève (CH)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Göttingen (DE)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3713" y="1548854"/>
            <a:ext cx="26927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Granada (ES)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Graz (AT)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Groningen (NL)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Heidelberg (DE)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ro-RO" sz="2400" b="1" dirty="0">
                <a:solidFill>
                  <a:srgbClr val="4F81BD">
                    <a:lumMod val="50000"/>
                  </a:srgbClr>
                </a:solidFill>
              </a:rPr>
              <a:t>Iaşi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 (RO)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Istanbul (TR)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Jena (DE)</a:t>
            </a: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Köln (DE)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pl-PL" sz="2400" b="1" dirty="0">
                <a:solidFill>
                  <a:srgbClr val="4F81BD">
                    <a:lumMod val="50000"/>
                  </a:srgbClr>
                </a:solidFill>
              </a:rPr>
              <a:t>Kraków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 (PL)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Leiden (NL)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Leuven (BE)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Louvain (BE)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it-IT" sz="2400" b="1" dirty="0">
                <a:solidFill>
                  <a:srgbClr val="4F81BD">
                    <a:lumMod val="50000"/>
                  </a:srgbClr>
                </a:solidFill>
              </a:rPr>
              <a:t>Montpellier (FR)</a:t>
            </a:r>
          </a:p>
        </p:txBody>
      </p:sp>
      <p:sp>
        <p:nvSpPr>
          <p:cNvPr id="8" name="Rectangle 7"/>
          <p:cNvSpPr/>
          <p:nvPr/>
        </p:nvSpPr>
        <p:spPr>
          <a:xfrm>
            <a:off x="5780513" y="1548854"/>
            <a:ext cx="286921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4F81BD">
                    <a:lumMod val="50000"/>
                  </a:srgbClr>
                </a:solidFill>
              </a:rPr>
              <a:t>Padova (IT)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it-IT" sz="2400" b="1" dirty="0">
                <a:solidFill>
                  <a:srgbClr val="4F81BD">
                    <a:lumMod val="50000"/>
                  </a:srgbClr>
                </a:solidFill>
              </a:rPr>
              <a:t>Pavia (IT)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de-DE" sz="2400" b="1" dirty="0">
                <a:solidFill>
                  <a:srgbClr val="4F81BD">
                    <a:lumMod val="50000"/>
                  </a:srgbClr>
                </a:solidFill>
              </a:rPr>
              <a:t>Poitiers (FR)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de-DE" sz="2400" b="1" dirty="0">
                <a:solidFill>
                  <a:srgbClr val="4F81BD">
                    <a:lumMod val="50000"/>
                  </a:srgbClr>
                </a:solidFill>
              </a:rPr>
              <a:t>Prague (CZ)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de-DE" sz="2400" b="1" dirty="0">
                <a:solidFill>
                  <a:srgbClr val="4F81BD">
                    <a:lumMod val="50000"/>
                  </a:srgbClr>
                </a:solidFill>
              </a:rPr>
              <a:t>St. Petersburg (RU)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de-DE" sz="2400" b="1" dirty="0">
                <a:solidFill>
                  <a:srgbClr val="4F81BD">
                    <a:lumMod val="50000"/>
                  </a:srgbClr>
                </a:solidFill>
              </a:rPr>
              <a:t>Salamanca (ES)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s-ES" sz="2400" b="1" dirty="0">
                <a:solidFill>
                  <a:srgbClr val="4F81BD">
                    <a:lumMod val="50000"/>
                  </a:srgbClr>
                </a:solidFill>
              </a:rPr>
              <a:t>Siena (IT)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s-ES" sz="2400" b="1" dirty="0">
                <a:solidFill>
                  <a:srgbClr val="4F81BD">
                    <a:lumMod val="50000"/>
                  </a:srgbClr>
                </a:solidFill>
              </a:rPr>
              <a:t>Tartu (EE)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s-ES" sz="2400" b="1" dirty="0">
                <a:solidFill>
                  <a:srgbClr val="4F81BD">
                    <a:lumMod val="50000"/>
                  </a:srgbClr>
                </a:solidFill>
              </a:rPr>
              <a:t>Turku (FI)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es-ES" sz="2400" b="1" dirty="0">
                <a:solidFill>
                  <a:srgbClr val="4F81BD">
                    <a:lumMod val="50000"/>
                  </a:srgbClr>
                </a:solidFill>
              </a:rPr>
              <a:t>Uppsala (SE)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lt-LT" sz="2400" b="1" dirty="0">
                <a:solidFill>
                  <a:srgbClr val="4F81BD">
                    <a:lumMod val="50000"/>
                  </a:srgbClr>
                </a:solidFill>
              </a:rPr>
              <a:t>Vilnius</a:t>
            </a:r>
            <a:r>
              <a:rPr lang="es-ES" sz="2400" b="1" dirty="0">
                <a:solidFill>
                  <a:srgbClr val="4F81BD">
                    <a:lumMod val="50000"/>
                  </a:srgbClr>
                </a:solidFill>
              </a:rPr>
              <a:t> (LT)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de-DE" sz="2400" b="1" dirty="0">
                <a:solidFill>
                  <a:srgbClr val="4F81BD">
                    <a:lumMod val="50000"/>
                  </a:srgbClr>
                </a:solidFill>
              </a:rPr>
              <a:t>Würzburg</a:t>
            </a:r>
            <a:r>
              <a:rPr lang="es-ES" sz="2400" b="1" dirty="0">
                <a:solidFill>
                  <a:srgbClr val="4F81BD">
                    <a:lumMod val="50000"/>
                  </a:srgbClr>
                </a:solidFill>
              </a:rPr>
              <a:t> (DE)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  <a:p>
            <a:r>
              <a:rPr lang="sv-FI" sz="2400" b="1" dirty="0">
                <a:solidFill>
                  <a:srgbClr val="4F81BD">
                    <a:lumMod val="50000"/>
                  </a:srgbClr>
                </a:solidFill>
              </a:rPr>
              <a:t>Åbo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 (FI)</a:t>
            </a:r>
            <a:endParaRPr lang="fr-FR" sz="2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8" y="0"/>
            <a:ext cx="1421414" cy="128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55198" y="460829"/>
            <a:ext cx="4628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rgbClr val="1F497D">
                    <a:lumMod val="75000"/>
                  </a:srgbClr>
                </a:solidFill>
              </a:rPr>
              <a:t>Coimbra Group: organisation chart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6035" y="1532709"/>
            <a:ext cx="7431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4F81BD">
                    <a:lumMod val="50000"/>
                  </a:srgbClr>
                </a:solidFill>
              </a:rPr>
              <a:t>Working </a:t>
            </a:r>
            <a:r>
              <a:rPr lang="en-US" b="1" dirty="0" smtClean="0">
                <a:solidFill>
                  <a:srgbClr val="4F81BD">
                    <a:lumMod val="50000"/>
                  </a:srgbClr>
                </a:solidFill>
              </a:rPr>
              <a:t>Groups (each composed by representatives of member universities – from 8 to 35 people) </a:t>
            </a:r>
            <a:endParaRPr lang="en-US" b="1" dirty="0">
              <a:solidFill>
                <a:srgbClr val="4F81BD">
                  <a:lumMod val="50000"/>
                </a:srgbClr>
              </a:solidFill>
            </a:endParaRPr>
          </a:p>
          <a:p>
            <a:pPr algn="ctr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by pillar of primary interest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68085" y="2409078"/>
          <a:ext cx="8207829" cy="359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042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/>
                        <a:t>Outreach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Research Support Officers</a:t>
                      </a:r>
                    </a:p>
                    <a:p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8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Social Sciences &amp;</a:t>
                      </a:r>
                      <a:r>
                        <a:rPr lang="en-GB" sz="1800" b="1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Humanities</a:t>
                      </a:r>
                    </a:p>
                    <a:p>
                      <a:endParaRPr lang="en-GB" sz="1800" b="1" baseline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800" b="1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Life Sciences</a:t>
                      </a:r>
                    </a:p>
                    <a:p>
                      <a:endParaRPr lang="en-GB" sz="1800" b="1" baseline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800" b="1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Science, Technology, Engineering and Mathematics (STEM)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Doctoral Studies</a:t>
                      </a:r>
                    </a:p>
                    <a:p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Education Innovation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baseline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baseline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8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Academic</a:t>
                      </a:r>
                      <a:r>
                        <a:rPr lang="en-GB" sz="1800" b="1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Exchange and Mobility</a:t>
                      </a:r>
                    </a:p>
                    <a:p>
                      <a:endParaRPr lang="en-GB" sz="1800" b="1" baseline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800" b="1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Employability</a:t>
                      </a:r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Heritage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8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Development Cooperation</a:t>
                      </a:r>
                    </a:p>
                    <a:p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8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Latin</a:t>
                      </a:r>
                      <a:r>
                        <a:rPr lang="en-GB" sz="1800" b="1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America</a:t>
                      </a:r>
                      <a:endParaRPr lang="en-GB" sz="1800" b="1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ZoneTexte 10"/>
          <p:cNvSpPr txBox="1"/>
          <p:nvPr/>
        </p:nvSpPr>
        <p:spPr>
          <a:xfrm>
            <a:off x="2112992" y="6033184"/>
            <a:ext cx="4918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Coordination by </a:t>
            </a:r>
            <a:r>
              <a:rPr lang="en-GB" dirty="0" smtClean="0">
                <a:solidFill>
                  <a:srgbClr val="4F81BD">
                    <a:lumMod val="50000"/>
                  </a:srgbClr>
                </a:solidFill>
              </a:rPr>
              <a:t>Executive Board </a:t>
            </a:r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members</a:t>
            </a:r>
          </a:p>
          <a:p>
            <a:pPr algn="ctr"/>
            <a:r>
              <a:rPr lang="en-GB" dirty="0">
                <a:solidFill>
                  <a:srgbClr val="4F81BD">
                    <a:lumMod val="50000"/>
                  </a:srgbClr>
                </a:solidFill>
              </a:rPr>
              <a:t>Support from policy officers at CG Office (Brussels</a:t>
            </a:r>
            <a:r>
              <a:rPr lang="fr-FR" dirty="0">
                <a:solidFill>
                  <a:srgbClr val="4F81BD">
                    <a:lumMod val="50000"/>
                  </a:srgbClr>
                </a:solidFill>
              </a:rPr>
              <a:t>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8" y="0"/>
            <a:ext cx="1421414" cy="128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coimbra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2955" cy="12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671175" y="460829"/>
            <a:ext cx="747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chemeClr val="accent1">
                    <a:lumMod val="50000"/>
                  </a:schemeClr>
                </a:solidFill>
              </a:rPr>
              <a:t>Coimbra Group: new Working Group structure, since 2015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096285"/>
              </p:ext>
            </p:extLst>
          </p:nvPr>
        </p:nvGraphicFramePr>
        <p:xfrm>
          <a:off x="410307" y="1770180"/>
          <a:ext cx="8241324" cy="203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18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endParaRPr lang="fr-FR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187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Latin America</a:t>
                      </a:r>
                    </a:p>
                    <a:p>
                      <a:pPr algn="ctr"/>
                      <a:r>
                        <a:rPr lang="fr-FR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Continuation of successful previous LA Task Force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Link with Coimbra Group of Brazilian Universities (CGUB) and </a:t>
                      </a:r>
                      <a:r>
                        <a:rPr lang="en-GB" noProof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Grupo</a:t>
                      </a:r>
                      <a:r>
                        <a:rPr lang="en-GB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Montevideo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New exchange programme for PhD Students and Researchers between CG and</a:t>
                      </a:r>
                      <a:r>
                        <a:rPr lang="en-GB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CGUB</a:t>
                      </a:r>
                      <a:endParaRPr lang="en-GB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30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959763" y="460829"/>
            <a:ext cx="336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rgbClr val="1F497D">
                    <a:lumMod val="75000"/>
                  </a:srgbClr>
                </a:solidFill>
              </a:rPr>
              <a:t>Coimbra Group: </a:t>
            </a:r>
            <a:r>
              <a:rPr lang="en-GB" sz="2400" b="1" cap="small" dirty="0" smtClean="0">
                <a:solidFill>
                  <a:srgbClr val="1F497D">
                    <a:lumMod val="75000"/>
                  </a:srgbClr>
                </a:solidFill>
              </a:rPr>
              <a:t>Activities</a:t>
            </a:r>
            <a:endParaRPr lang="en-GB" sz="2400" b="1" cap="small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5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8" y="0"/>
            <a:ext cx="1421414" cy="12873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355" y="1449522"/>
            <a:ext cx="8721968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Recent </a:t>
            </a:r>
            <a:r>
              <a:rPr lang="en-GB" sz="2400" b="1" dirty="0" smtClean="0">
                <a:solidFill>
                  <a:srgbClr val="4F81BD">
                    <a:lumMod val="50000"/>
                  </a:srgbClr>
                </a:solidFill>
              </a:rPr>
              <a:t>and future network-wide events:</a:t>
            </a:r>
          </a:p>
          <a:p>
            <a:pPr algn="just"/>
            <a:endParaRPr lang="en-GB" sz="800" dirty="0" smtClean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F81BD">
                    <a:lumMod val="50000"/>
                  </a:srgbClr>
                </a:solidFill>
              </a:rPr>
              <a:t>CG-UNICA “</a:t>
            </a:r>
            <a:r>
              <a:rPr lang="en-US" sz="2400" b="1" dirty="0">
                <a:solidFill>
                  <a:srgbClr val="4F81BD">
                    <a:lumMod val="50000"/>
                  </a:srgbClr>
                </a:solidFill>
              </a:rPr>
              <a:t>Navigate your career!</a:t>
            </a:r>
            <a:r>
              <a:rPr lang="en-US" sz="2400" dirty="0">
                <a:solidFill>
                  <a:srgbClr val="4F81BD">
                    <a:lumMod val="50000"/>
                  </a:srgbClr>
                </a:solidFill>
              </a:rPr>
              <a:t>” international training workshop for PhD candidates (15-18 Oct. 2017, Dubrovnik</a:t>
            </a:r>
            <a:r>
              <a:rPr lang="en-US" sz="2400" dirty="0" smtClean="0">
                <a:solidFill>
                  <a:srgbClr val="4F81BD">
                    <a:lumMod val="50000"/>
                  </a:srgbClr>
                </a:solidFill>
              </a:rPr>
              <a:t>)</a:t>
            </a:r>
            <a:endParaRPr lang="en-GB" sz="2400" dirty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F81BD">
                    <a:lumMod val="50000"/>
                  </a:srgbClr>
                </a:solidFill>
              </a:rPr>
              <a:t>High 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Level Seminar on Education Policy for Rectors and Vice-Rectors on “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Internationalisation of the Curriculum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” (13-14 Nov. 2017, Dublin</a:t>
            </a:r>
            <a:r>
              <a:rPr lang="en-GB" sz="2400" dirty="0" smtClean="0">
                <a:solidFill>
                  <a:srgbClr val="4F81BD">
                    <a:lumMod val="50000"/>
                  </a:srgbClr>
                </a:solidFill>
              </a:rPr>
              <a:t>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High Level Workshop on 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Lifelong Learning and Employability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        with European Parliament (24 Jan. 2018, Brussels</a:t>
            </a:r>
            <a:r>
              <a:rPr lang="en-GB" sz="2400" dirty="0" smtClean="0">
                <a:solidFill>
                  <a:srgbClr val="4F81BD">
                    <a:lumMod val="50000"/>
                  </a:srgbClr>
                </a:solidFill>
              </a:rPr>
              <a:t>)</a:t>
            </a:r>
            <a:endParaRPr lang="en-GB" sz="2400" dirty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Annual Meeting with General Assembly in Salamanca in conjunction with USAL 800</a:t>
            </a:r>
            <a:r>
              <a:rPr lang="en-GB" sz="2400" baseline="30000" dirty="0">
                <a:solidFill>
                  <a:srgbClr val="4F81BD">
                    <a:lumMod val="50000"/>
                  </a:srgbClr>
                </a:solidFill>
              </a:rPr>
              <a:t>th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 anniversary (30 May – 1 June 2018</a:t>
            </a:r>
            <a:r>
              <a:rPr lang="en-GB" sz="2400" dirty="0" smtClean="0">
                <a:solidFill>
                  <a:srgbClr val="4F81BD">
                    <a:lumMod val="50000"/>
                  </a:srgbClr>
                </a:solidFill>
              </a:rPr>
              <a:t>)</a:t>
            </a:r>
            <a:endParaRPr lang="en-GB" sz="2400" dirty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High Level Seminar for Research Policy on “</a:t>
            </a:r>
            <a:r>
              <a:rPr lang="en-US" sz="2400" b="1" dirty="0">
                <a:solidFill>
                  <a:srgbClr val="4F81BD">
                    <a:lumMod val="50000"/>
                  </a:srgbClr>
                </a:solidFill>
              </a:rPr>
              <a:t>Impact of Research and Innovation: definitions and metrics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” (6-7 Dec. 2018, Venice</a:t>
            </a:r>
            <a:r>
              <a:rPr lang="en-GB" sz="2400" dirty="0" smtClean="0">
                <a:solidFill>
                  <a:srgbClr val="4F81BD">
                    <a:lumMod val="50000"/>
                  </a:srgbClr>
                </a:solidFill>
              </a:rPr>
              <a:t>)</a:t>
            </a:r>
            <a:endParaRPr lang="en-GB" sz="2400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65308" y="460829"/>
            <a:ext cx="6967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rgbClr val="1F497D">
                    <a:lumMod val="75000"/>
                  </a:srgbClr>
                </a:solidFill>
              </a:rPr>
              <a:t>Coimbra Group: Higher Education and Research Policy </a:t>
            </a:r>
          </a:p>
        </p:txBody>
      </p:sp>
      <p:pic>
        <p:nvPicPr>
          <p:cNvPr id="5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8" y="0"/>
            <a:ext cx="1421414" cy="12873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355" y="1440288"/>
            <a:ext cx="8721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4F81BD">
                    <a:lumMod val="50000"/>
                  </a:srgbClr>
                </a:solidFill>
              </a:rPr>
              <a:t>Recent policy and position papers:</a:t>
            </a:r>
          </a:p>
          <a:p>
            <a:pPr algn="just"/>
            <a:endParaRPr lang="en-US" sz="2400" b="1" dirty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Position paper on the 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mid-term review of Horizon 2020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 European Research and Innovation Programme (11 Jan. 2017)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Position paper on the 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mid-term review of Erasmus+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 Programme (23 May 2017)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First response to the 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“Lab-Fab-App” report 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on post-H2020 Research and Innovation programme (1 Sept. 2017)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F81BD">
                    <a:lumMod val="50000"/>
                  </a:srgbClr>
                </a:solidFill>
              </a:rPr>
              <a:t>Position 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paper on 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</a:rPr>
              <a:t>the future Research and Innovation Programme – FP9</a:t>
            </a:r>
            <a:r>
              <a:rPr lang="en-GB" sz="2400" dirty="0">
                <a:solidFill>
                  <a:srgbClr val="4F81BD">
                    <a:lumMod val="50000"/>
                  </a:srgbClr>
                </a:solidFill>
              </a:rPr>
              <a:t> (10 Oct. 2017</a:t>
            </a:r>
            <a:r>
              <a:rPr lang="en-GB" sz="2400" dirty="0" smtClean="0">
                <a:solidFill>
                  <a:srgbClr val="4F81BD">
                    <a:lumMod val="50000"/>
                  </a:srgbClr>
                </a:solidFill>
              </a:rPr>
              <a:t>)</a:t>
            </a:r>
            <a:endParaRPr lang="en-GB" sz="2400" dirty="0">
              <a:solidFill>
                <a:srgbClr val="4F81BD">
                  <a:lumMod val="50000"/>
                </a:srgbClr>
              </a:solidFill>
            </a:endParaRPr>
          </a:p>
          <a:p>
            <a:pPr algn="just"/>
            <a:endParaRPr lang="en-GB" sz="2400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" name="Picture 2" descr="coimbra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7" y="46893"/>
            <a:ext cx="1682955" cy="12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2BBA-D383-4311-B5BC-553646DA42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oneTexte 4"/>
          <p:cNvSpPr txBox="1"/>
          <p:nvPr/>
        </p:nvSpPr>
        <p:spPr>
          <a:xfrm>
            <a:off x="2855198" y="460829"/>
            <a:ext cx="4574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cap="small" dirty="0">
                <a:solidFill>
                  <a:srgbClr val="1F497D">
                    <a:lumMod val="75000"/>
                  </a:srgbClr>
                </a:solidFill>
              </a:rPr>
              <a:t>Coimbra Group: </a:t>
            </a:r>
            <a:r>
              <a:rPr lang="en-GB" sz="2400" b="1" cap="small" dirty="0" smtClean="0">
                <a:solidFill>
                  <a:srgbClr val="1F497D">
                    <a:lumMod val="75000"/>
                  </a:srgbClr>
                </a:solidFill>
              </a:rPr>
              <a:t>Unibo participation</a:t>
            </a:r>
            <a:endParaRPr lang="en-GB" sz="2400" b="1" cap="small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281355" y="1818977"/>
            <a:ext cx="8721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Unibo contact person is the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Director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of International relation Office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Members of Unibo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participate in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 general assemblies, to relevant policy seminars and the activities of the following working group:</a:t>
            </a:r>
          </a:p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algn="just"/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Participation involves both professors and administrative staff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2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596387"/>
              </p:ext>
            </p:extLst>
          </p:nvPr>
        </p:nvGraphicFramePr>
        <p:xfrm>
          <a:off x="281355" y="3705461"/>
          <a:ext cx="8241324" cy="1762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18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Intensive participation</a:t>
                      </a:r>
                      <a:endParaRPr lang="fr-FR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weak participation</a:t>
                      </a:r>
                      <a:endParaRPr lang="fr-FR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187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Academic</a:t>
                      </a:r>
                      <a:r>
                        <a:rPr lang="en-GB" sz="1800" b="0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Exchange and Mobility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Development cooperation </a:t>
                      </a:r>
                      <a:endParaRPr lang="en-GB" b="0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fr-F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b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Latin</a:t>
                      </a:r>
                      <a:r>
                        <a:rPr lang="en-GB" b="0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America </a:t>
                      </a:r>
                      <a:endParaRPr lang="en-GB" b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b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Doctoral studies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Research Support Officers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GB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8343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965</Words>
  <Application>Microsoft Office PowerPoint</Application>
  <PresentationFormat>Presentazione su schermo (4:3)</PresentationFormat>
  <Paragraphs>176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Thilly Ludovic</dc:creator>
  <cp:lastModifiedBy>Giovanna Filippini</cp:lastModifiedBy>
  <cp:revision>77</cp:revision>
  <cp:lastPrinted>2018-03-08T07:32:39Z</cp:lastPrinted>
  <dcterms:created xsi:type="dcterms:W3CDTF">2016-02-24T12:39:35Z</dcterms:created>
  <dcterms:modified xsi:type="dcterms:W3CDTF">2018-03-08T07:32:42Z</dcterms:modified>
</cp:coreProperties>
</file>